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468" r:id="rId2"/>
    <p:sldId id="503" r:id="rId3"/>
    <p:sldId id="499" r:id="rId4"/>
    <p:sldId id="504" r:id="rId5"/>
    <p:sldId id="502" r:id="rId6"/>
    <p:sldId id="508" r:id="rId7"/>
    <p:sldId id="509" r:id="rId8"/>
    <p:sldId id="511" r:id="rId9"/>
    <p:sldId id="513" r:id="rId10"/>
    <p:sldId id="505" r:id="rId11"/>
    <p:sldId id="264"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FA61E6-A8C5-5EC1-17F8-757799482AB6}" v="385" dt="2024-12-09T20:04:06.3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04"/>
    <p:restoredTop sz="94280" autoAdjust="0"/>
  </p:normalViewPr>
  <p:slideViewPr>
    <p:cSldViewPr snapToGrid="0">
      <p:cViewPr varScale="1">
        <p:scale>
          <a:sx n="72" d="100"/>
          <a:sy n="72" d="100"/>
        </p:scale>
        <p:origin x="564"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9/12/2024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2.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9/12/2024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4</a:t>
            </a:fld>
            <a:endParaRPr lang="es-CO"/>
          </a:p>
        </p:txBody>
      </p:sp>
    </p:spTree>
    <p:extLst>
      <p:ext uri="{BB962C8B-B14F-4D97-AF65-F5344CB8AC3E}">
        <p14:creationId xmlns:p14="http://schemas.microsoft.com/office/powerpoint/2010/main" val="2320071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5</a:t>
            </a:fld>
            <a:endParaRPr lang="es-CO"/>
          </a:p>
        </p:txBody>
      </p:sp>
    </p:spTree>
    <p:extLst>
      <p:ext uri="{BB962C8B-B14F-4D97-AF65-F5344CB8AC3E}">
        <p14:creationId xmlns:p14="http://schemas.microsoft.com/office/powerpoint/2010/main" val="1453475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7171066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7</a:t>
            </a:fld>
            <a:endParaRPr lang="es-CO"/>
          </a:p>
        </p:txBody>
      </p:sp>
    </p:spTree>
    <p:extLst>
      <p:ext uri="{BB962C8B-B14F-4D97-AF65-F5344CB8AC3E}">
        <p14:creationId xmlns:p14="http://schemas.microsoft.com/office/powerpoint/2010/main" val="281306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8</a:t>
            </a:fld>
            <a:endParaRPr lang="es-CO"/>
          </a:p>
        </p:txBody>
      </p:sp>
    </p:spTree>
    <p:extLst>
      <p:ext uri="{BB962C8B-B14F-4D97-AF65-F5344CB8AC3E}">
        <p14:creationId xmlns:p14="http://schemas.microsoft.com/office/powerpoint/2010/main" val="33113493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9</a:t>
            </a:fld>
            <a:endParaRPr lang="es-CO"/>
          </a:p>
        </p:txBody>
      </p:sp>
    </p:spTree>
    <p:extLst>
      <p:ext uri="{BB962C8B-B14F-4D97-AF65-F5344CB8AC3E}">
        <p14:creationId xmlns:p14="http://schemas.microsoft.com/office/powerpoint/2010/main" val="1506046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11</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14.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1100654" y="2967334"/>
            <a:ext cx="5503347" cy="923330"/>
          </a:xfrm>
          <a:prstGeom prst="rect">
            <a:avLst/>
          </a:prstGeom>
          <a:noFill/>
        </p:spPr>
        <p:txBody>
          <a:bodyPr wrap="square" rtlCol="0">
            <a:spAutoFit/>
          </a:bodyPr>
          <a:lstStyle/>
          <a:p>
            <a:r>
              <a:rPr lang="es-ES" sz="5400" b="1" dirty="0">
                <a:solidFill>
                  <a:schemeClr val="tx1">
                    <a:lumMod val="75000"/>
                    <a:lumOff val="25000"/>
                  </a:schemeClr>
                </a:solidFill>
                <a:latin typeface="Work Sans" pitchFamily="2" charset="77"/>
              </a:rPr>
              <a:t>LIQUORLOGIX</a:t>
            </a:r>
          </a:p>
        </p:txBody>
      </p:sp>
      <p:pic>
        <p:nvPicPr>
          <p:cNvPr id="4" name="Imagen 3" descr="Logotipo&#10;&#10;Descripción generada automáticamente">
            <a:extLst>
              <a:ext uri="{FF2B5EF4-FFF2-40B4-BE49-F238E27FC236}">
                <a16:creationId xmlns:a16="http://schemas.microsoft.com/office/drawing/2014/main" id="{DDEEA49F-4F3F-CC17-DBBA-4D307FFCE1F5}"/>
              </a:ext>
            </a:extLst>
          </p:cNvPr>
          <p:cNvPicPr>
            <a:picLocks noChangeAspect="1"/>
          </p:cNvPicPr>
          <p:nvPr/>
        </p:nvPicPr>
        <p:blipFill>
          <a:blip r:embed="rId3"/>
          <a:stretch>
            <a:fillRect/>
          </a:stretch>
        </p:blipFill>
        <p:spPr>
          <a:xfrm>
            <a:off x="7113852" y="1054785"/>
            <a:ext cx="3506713" cy="2359456"/>
          </a:xfrm>
          <a:prstGeom prst="rect">
            <a:avLst/>
          </a:prstGeom>
        </p:spPr>
      </p:pic>
      <p:pic>
        <p:nvPicPr>
          <p:cNvPr id="2" name="Imagen 1">
            <a:extLst>
              <a:ext uri="{FF2B5EF4-FFF2-40B4-BE49-F238E27FC236}">
                <a16:creationId xmlns:a16="http://schemas.microsoft.com/office/drawing/2014/main" id="{014A2F51-F706-5E1B-F2A5-8E6C8656B61D}"/>
              </a:ext>
            </a:extLst>
          </p:cNvPr>
          <p:cNvPicPr>
            <a:picLocks noChangeAspect="1"/>
          </p:cNvPicPr>
          <p:nvPr/>
        </p:nvPicPr>
        <p:blipFill>
          <a:blip r:embed="rId4"/>
          <a:stretch>
            <a:fillRect/>
          </a:stretch>
        </p:blipFill>
        <p:spPr>
          <a:xfrm>
            <a:off x="7112489" y="3426646"/>
            <a:ext cx="3501082" cy="2388974"/>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4558225" y="3222660"/>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Servidor Local</a:t>
            </a: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4252984" y="2850519"/>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7301815" y="5187991"/>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7537328" y="5628921"/>
            <a:ext cx="3854368" cy="954107"/>
          </a:xfrm>
          <a:prstGeom prst="rect">
            <a:avLst/>
          </a:prstGeom>
          <a:noFill/>
        </p:spPr>
        <p:txBody>
          <a:bodyPr wrap="square" lIns="91440" tIns="45720" rIns="91440" bIns="45720" rtlCol="0" anchor="t">
            <a:spAutoFit/>
          </a:bodyPr>
          <a:lstStyle/>
          <a:p>
            <a:pPr marL="171450" indent="-171450">
              <a:buFont typeface="Arial" panose="020B0604020202020204" pitchFamily="34" charset="0"/>
              <a:buChar char="•"/>
            </a:pPr>
            <a:r>
              <a:rPr lang="es-MX" sz="1400" dirty="0">
                <a:latin typeface="Work Sans Light"/>
              </a:rPr>
              <a:t>Planeación de Pruebas</a:t>
            </a:r>
          </a:p>
          <a:p>
            <a:pPr marL="171450" indent="-171450">
              <a:buFont typeface="Arial" panose="020B0604020202020204" pitchFamily="34" charset="0"/>
              <a:buChar char="•"/>
            </a:pPr>
            <a:r>
              <a:rPr lang="es-MX" sz="1400" dirty="0">
                <a:latin typeface="Work Sans Light"/>
              </a:rPr>
              <a:t>Ejecución de Pruebas</a:t>
            </a:r>
          </a:p>
          <a:p>
            <a:pPr marL="171450" indent="-171450">
              <a:buFont typeface="Arial" panose="020B0604020202020204" pitchFamily="34" charset="0"/>
              <a:buChar char="•"/>
            </a:pPr>
            <a:r>
              <a:rPr lang="es-MX" sz="1400" dirty="0">
                <a:latin typeface="Work Sans Light"/>
                <a:ea typeface="+mn-lt"/>
                <a:cs typeface="+mn-lt"/>
              </a:rPr>
              <a:t>Manual de Usuario</a:t>
            </a:r>
          </a:p>
          <a:p>
            <a:pPr marL="171450" indent="-171450">
              <a:buFont typeface="Arial" panose="020B0604020202020204" pitchFamily="34" charset="0"/>
              <a:buChar char="•"/>
            </a:pPr>
            <a:r>
              <a:rPr lang="es-MX" sz="1400" dirty="0">
                <a:latin typeface="Work Sans Light"/>
                <a:ea typeface="Calibri"/>
                <a:cs typeface="Calibri"/>
              </a:rPr>
              <a:t>Manual </a:t>
            </a:r>
            <a:r>
              <a:rPr lang="es-MX" sz="1400" dirty="0" err="1">
                <a:latin typeface="Work Sans Light"/>
                <a:ea typeface="Calibri"/>
                <a:cs typeface="Calibri"/>
              </a:rPr>
              <a:t>tecnico</a:t>
            </a:r>
          </a:p>
        </p:txBody>
      </p:sp>
      <p:pic>
        <p:nvPicPr>
          <p:cNvPr id="6" name="Imagen 5" descr="Logotipo">
            <a:extLst>
              <a:ext uri="{FF2B5EF4-FFF2-40B4-BE49-F238E27FC236}">
                <a16:creationId xmlns:a16="http://schemas.microsoft.com/office/drawing/2014/main" id="{ACCC9EDB-0498-7D78-3624-8285EFEC5D85}"/>
              </a:ext>
            </a:extLst>
          </p:cNvPr>
          <p:cNvPicPr>
            <a:picLocks noChangeAspect="1"/>
          </p:cNvPicPr>
          <p:nvPr/>
        </p:nvPicPr>
        <p:blipFill>
          <a:blip r:embed="rId3"/>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2843109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3227685" y="1600891"/>
            <a:ext cx="6143028" cy="1200329"/>
          </a:xfrm>
          <a:prstGeom prst="rect">
            <a:avLst/>
          </a:prstGeom>
          <a:noFill/>
        </p:spPr>
        <p:txBody>
          <a:bodyPr wrap="none" rtlCol="0">
            <a:spAutoFit/>
          </a:bodyPr>
          <a:lstStyle/>
          <a:p>
            <a:pPr algn="ctr"/>
            <a:r>
              <a:rPr lang="es-CO" sz="7200" dirty="0">
                <a:solidFill>
                  <a:schemeClr val="bg1"/>
                </a:solidFill>
                <a:effectLst>
                  <a:outerShdw blurRad="38100" dist="38100" dir="2700000" algn="tl">
                    <a:srgbClr val="000000">
                      <a:alpha val="43137"/>
                    </a:srgbClr>
                  </a:outerShdw>
                </a:effectLst>
                <a:latin typeface="Work Sans Light" pitchFamily="2" charset="77"/>
              </a:rPr>
              <a:t>LIQUORLOGIX</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8" y="3075191"/>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5" y="3502000"/>
            <a:ext cx="3854368" cy="1323439"/>
          </a:xfrm>
          <a:prstGeom prst="rect">
            <a:avLst/>
          </a:prstGeom>
          <a:noFill/>
        </p:spPr>
        <p:txBody>
          <a:bodyPr wrap="square" rtlCol="0">
            <a:spAutoFit/>
          </a:bodyPr>
          <a:lstStyle/>
          <a:p>
            <a:pPr algn="ctr"/>
            <a:r>
              <a:rPr lang="es-ES" sz="1600" dirty="0">
                <a:solidFill>
                  <a:schemeClr val="bg1"/>
                </a:solidFill>
                <a:effectLst>
                  <a:outerShdw blurRad="38100" dist="38100" dir="2700000" algn="tl">
                    <a:srgbClr val="000000">
                      <a:alpha val="43137"/>
                    </a:srgbClr>
                  </a:outerShdw>
                </a:effectLst>
                <a:latin typeface="Work Sans Light" pitchFamily="2" charset="77"/>
              </a:rPr>
              <a:t>Cristopher Stuart Benavides Ramírez</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Jaime Alejandro Carvajal Castro</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Luis Eduardo Olaya  Liquitan</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Johan Sebastián Sepúlveda Carvajal</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Nicolas Reyes Aliste</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987654" y="1270886"/>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12706" y="979108"/>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713546" y="2638631"/>
            <a:ext cx="10764908" cy="2308324"/>
          </a:xfrm>
          <a:prstGeom prst="rect">
            <a:avLst/>
          </a:prstGeom>
          <a:noFill/>
        </p:spPr>
        <p:txBody>
          <a:bodyPr wrap="square" lIns="91440" tIns="45720" rIns="91440" bIns="45720" rtlCol="0" anchor="t">
            <a:spAutoFit/>
          </a:bodyPr>
          <a:lstStyle/>
          <a:p>
            <a:pPr algn="just"/>
            <a:r>
              <a:rPr lang="es-ES" dirty="0">
                <a:latin typeface="Work Sans Light"/>
              </a:rPr>
              <a:t>El sector del área de la venta de licores, enfrenta desafíos en la gestión eficiente de inventarios, lo que puede afectar la rentabilidad y operaciones de los establecimientos. LiquorLogix surge como una solución innovadora para automatizar y optimizar la administración de inventarios, brindando datos en tiempo real que mejoran la toma de decisiones. Esta presentación aborda los problemas de control de inventario, los objetivos del proyecto, la justificación basada en la necesidad de modernización, su alcance en el sector de bebidas alcohólicas, y la delimitación del proyecto se centra en el control de inventario para cualquier producto, que puedan formar parte de la oferta de algunos negocios.</a:t>
            </a:r>
          </a:p>
        </p:txBody>
      </p:sp>
      <p:pic>
        <p:nvPicPr>
          <p:cNvPr id="8" name="Imagen 7" descr="Logotipo">
            <a:extLst>
              <a:ext uri="{FF2B5EF4-FFF2-40B4-BE49-F238E27FC236}">
                <a16:creationId xmlns:a16="http://schemas.microsoft.com/office/drawing/2014/main" id="{5BC45916-6B81-37E2-5C43-38F706BFFB48}"/>
              </a:ext>
            </a:extLst>
          </p:cNvPr>
          <p:cNvPicPr>
            <a:picLocks noChangeAspect="1"/>
          </p:cNvPicPr>
          <p:nvPr/>
        </p:nvPicPr>
        <p:blipFill>
          <a:blip r:embed="rId3"/>
          <a:stretch>
            <a:fillRect/>
          </a:stretch>
        </p:blipFill>
        <p:spPr>
          <a:xfrm>
            <a:off x="8998541" y="173720"/>
            <a:ext cx="1567859" cy="1262323"/>
          </a:xfrm>
          <a:prstGeom prst="rect">
            <a:avLst/>
          </a:prstGeom>
        </p:spPr>
      </p:pic>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pitchFamily="2" charset="77"/>
              </a:rPr>
              <a:t>LIQUORLOGIX</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589515" y="1659285"/>
            <a:ext cx="4547336" cy="3539430"/>
          </a:xfrm>
          <a:prstGeom prst="rect">
            <a:avLst/>
          </a:prstGeom>
          <a:noFill/>
        </p:spPr>
        <p:txBody>
          <a:bodyPr wrap="square" rtlCol="0">
            <a:spAutoFit/>
          </a:bodyPr>
          <a:lstStyle/>
          <a:p>
            <a:pPr marL="514350" indent="-514350" algn="just">
              <a:buFont typeface="+mj-lt"/>
              <a:buAutoNum type="arabicPeriod"/>
            </a:pPr>
            <a:r>
              <a:rPr lang="es-CO" sz="3200" b="1" dirty="0">
                <a:latin typeface="Work Sans Light" pitchFamily="2" charset="77"/>
              </a:rPr>
              <a:t>Problema</a:t>
            </a:r>
          </a:p>
          <a:p>
            <a:pPr marL="514350" indent="-514350" algn="just">
              <a:buFont typeface="+mj-lt"/>
              <a:buAutoNum type="arabicPeriod"/>
            </a:pPr>
            <a:r>
              <a:rPr lang="es-CO" sz="3200" b="1" dirty="0">
                <a:latin typeface="Work Sans Light" pitchFamily="2" charset="77"/>
              </a:rPr>
              <a:t>Objetivos</a:t>
            </a:r>
          </a:p>
          <a:p>
            <a:pPr marL="514350" indent="-514350" algn="just">
              <a:buFont typeface="+mj-lt"/>
              <a:buAutoNum type="arabicPeriod"/>
            </a:pPr>
            <a:r>
              <a:rPr lang="es-CO" sz="3200" b="1" dirty="0">
                <a:latin typeface="Work Sans Light" pitchFamily="2" charset="77"/>
              </a:rPr>
              <a:t>Justificación</a:t>
            </a:r>
          </a:p>
          <a:p>
            <a:pPr marL="514350" indent="-514350" algn="just">
              <a:buFont typeface="+mj-lt"/>
              <a:buAutoNum type="arabicPeriod"/>
            </a:pPr>
            <a:r>
              <a:rPr lang="es-CO" sz="3200" b="1" dirty="0">
                <a:latin typeface="Work Sans Light" pitchFamily="2" charset="77"/>
              </a:rPr>
              <a:t>Alcance</a:t>
            </a:r>
          </a:p>
          <a:p>
            <a:pPr marL="514350" indent="-514350" algn="just">
              <a:buFont typeface="+mj-lt"/>
              <a:buAutoNum type="arabicPeriod"/>
            </a:pPr>
            <a:r>
              <a:rPr lang="es-CO" sz="3200" b="1" dirty="0">
                <a:latin typeface="Work Sans Light" pitchFamily="2" charset="77"/>
              </a:rPr>
              <a:t>Delimitación</a:t>
            </a:r>
          </a:p>
          <a:p>
            <a:pPr marL="514350" indent="-514350" algn="just">
              <a:buFont typeface="+mj-lt"/>
              <a:buAutoNum type="arabicPeriod"/>
            </a:pPr>
            <a:r>
              <a:rPr lang="es-CO" sz="3200" b="1" dirty="0">
                <a:latin typeface="Work Sans Light" pitchFamily="2" charset="77"/>
              </a:rPr>
              <a:t>Entregables Trimestre</a:t>
            </a:r>
          </a:p>
        </p:txBody>
      </p:sp>
      <p:pic>
        <p:nvPicPr>
          <p:cNvPr id="6" name="Imagen 5" descr="Logotipo">
            <a:extLst>
              <a:ext uri="{FF2B5EF4-FFF2-40B4-BE49-F238E27FC236}">
                <a16:creationId xmlns:a16="http://schemas.microsoft.com/office/drawing/2014/main" id="{D8E08FED-9556-4EF3-BF26-F6537A3023BD}"/>
              </a:ext>
            </a:extLst>
          </p:cNvPr>
          <p:cNvPicPr>
            <a:picLocks noChangeAspect="1"/>
          </p:cNvPicPr>
          <p:nvPr/>
        </p:nvPicPr>
        <p:blipFill>
          <a:blip r:embed="rId4"/>
          <a:stretch>
            <a:fillRect/>
          </a:stretch>
        </p:blipFill>
        <p:spPr>
          <a:xfrm>
            <a:off x="1355541" y="1959060"/>
            <a:ext cx="4023789" cy="3239655"/>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281506" y="1928245"/>
            <a:ext cx="11447293" cy="3785652"/>
          </a:xfrm>
          <a:prstGeom prst="rect">
            <a:avLst/>
          </a:prstGeom>
          <a:noFill/>
        </p:spPr>
        <p:txBody>
          <a:bodyPr wrap="square" lIns="91440" tIns="45720" rIns="91440" bIns="45720" rtlCol="0" anchor="t">
            <a:spAutoFit/>
          </a:bodyPr>
          <a:lstStyle/>
          <a:p>
            <a:r>
              <a:rPr lang="es-MX" sz="1600" dirty="0">
                <a:latin typeface="Work Sans Light" pitchFamily="2" charset="77"/>
              </a:rPr>
              <a:t>La empresa Los Primos, ubicada en la localidad de Suba, en el Barrio Aures 2, se dedica principalmente a la venta de licores y víveres. Actualmente, enfrenta dificultades en la gestión de su inventario, lo que impacta negativamente en su eficiencia operativa.</a:t>
            </a:r>
          </a:p>
          <a:p>
            <a:endParaRPr lang="es-MX" sz="1600" dirty="0">
              <a:latin typeface="Work Sans Light" pitchFamily="2" charset="77"/>
            </a:endParaRPr>
          </a:p>
          <a:p>
            <a:r>
              <a:rPr lang="es-MX" sz="1600" dirty="0">
                <a:latin typeface="Work Sans Light"/>
              </a:rPr>
              <a:t>El proceso clave en el que se va a intervenir es la automatización de la gestión de inventario, que actualmente se realiza de forma manual, lo que provoca desorganización y errores frecuentes en el control de existencias y en la planificación del establecimiento.</a:t>
            </a:r>
          </a:p>
          <a:p>
            <a:endParaRPr lang="es-MX" sz="1600" dirty="0">
              <a:latin typeface="Work Sans Light" pitchFamily="2" charset="77"/>
            </a:endParaRPr>
          </a:p>
          <a:p>
            <a:r>
              <a:rPr lang="es-MX" sz="1600" dirty="0">
                <a:latin typeface="Work Sans Light" pitchFamily="2" charset="77"/>
              </a:rPr>
              <a:t>Para analizar la situación, se utilizarán diversas técnicas de recolección de datos, como la revisión documental para evaluar el registro histórico del inventario, entrevistas con la persona encargada de la gestión, encuestas al personal para entender sus necesidades y observación directa del proceso de control de inventarios.</a:t>
            </a:r>
          </a:p>
          <a:p>
            <a:endParaRPr lang="es-MX" sz="1600" dirty="0">
              <a:latin typeface="Work Sans Light" pitchFamily="2" charset="77"/>
            </a:endParaRPr>
          </a:p>
          <a:p>
            <a:r>
              <a:rPr lang="es-MX" sz="1600" dirty="0">
                <a:latin typeface="Work Sans Light" pitchFamily="2" charset="77"/>
              </a:rPr>
              <a:t>Las principales necesidades encontradas incluyen la falta de precisión en el control de inventarios, desorganización en el manejo de productos y la ausencia de herramientas que proporcionen visibilidad en tiempo real de las existencias, lo que genera dificultades a la hora de realizar pedidos y gestionar adecuadamente el stock.</a:t>
            </a:r>
          </a:p>
        </p:txBody>
      </p:sp>
      <p:pic>
        <p:nvPicPr>
          <p:cNvPr id="3" name="Imagen 2" descr="Logotipo">
            <a:extLst>
              <a:ext uri="{FF2B5EF4-FFF2-40B4-BE49-F238E27FC236}">
                <a16:creationId xmlns:a16="http://schemas.microsoft.com/office/drawing/2014/main" id="{9D08BE2E-A91F-EB9D-46F5-54341D891282}"/>
              </a:ext>
            </a:extLst>
          </p:cNvPr>
          <p:cNvPicPr>
            <a:picLocks noChangeAspect="1"/>
          </p:cNvPicPr>
          <p:nvPr/>
        </p:nvPicPr>
        <p:blipFill>
          <a:blip r:embed="rId3"/>
          <a:stretch>
            <a:fillRect/>
          </a:stretch>
        </p:blipFill>
        <p:spPr>
          <a:xfrm>
            <a:off x="8998541" y="173720"/>
            <a:ext cx="1567859" cy="1262323"/>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792589" y="1076557"/>
            <a:ext cx="5042916" cy="1077218"/>
          </a:xfrm>
          <a:prstGeom prst="rect">
            <a:avLst/>
          </a:prstGeom>
          <a:noFill/>
        </p:spPr>
        <p:txBody>
          <a:bodyPr wrap="square" lIns="91440" tIns="45720" rIns="91440" bIns="45720" rtlCol="0" anchor="t">
            <a:spAutoFit/>
          </a:bodyPr>
          <a:lstStyle/>
          <a:p>
            <a:pPr algn="just"/>
            <a:r>
              <a:rPr lang="es-ES" sz="1600" dirty="0">
                <a:latin typeface="Work Sans Light"/>
              </a:rPr>
              <a:t>Desarrollar un Sistema de Información Web LiquorLogix para el seguimiento y optimización de los procesos de gestión de inventario en la empresa “Los Primos”.</a:t>
            </a:r>
            <a:endParaRPr lang="es-CO" sz="1600" dirty="0">
              <a:latin typeface="Work Sans Light"/>
            </a:endParaRPr>
          </a:p>
        </p:txBody>
      </p:sp>
      <p:sp>
        <p:nvSpPr>
          <p:cNvPr id="5" name="Rectángulo 4">
            <a:extLst>
              <a:ext uri="{FF2B5EF4-FFF2-40B4-BE49-F238E27FC236}">
                <a16:creationId xmlns:a16="http://schemas.microsoft.com/office/drawing/2014/main" id="{F5CB49A8-7161-5037-729C-90C8765D1574}"/>
              </a:ext>
            </a:extLst>
          </p:cNvPr>
          <p:cNvSpPr/>
          <p:nvPr/>
        </p:nvSpPr>
        <p:spPr>
          <a:xfrm>
            <a:off x="1039184" y="2659195"/>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1128292" y="2399996"/>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395441" y="3473119"/>
            <a:ext cx="7289290" cy="3447098"/>
          </a:xfrm>
          <a:prstGeom prst="rect">
            <a:avLst/>
          </a:prstGeom>
          <a:noFill/>
        </p:spPr>
        <p:txBody>
          <a:bodyPr wrap="square" lIns="91440" tIns="45720" rIns="91440" bIns="45720" rtlCol="0" anchor="b">
            <a:spAutoFit/>
          </a:bodyPr>
          <a:lstStyle/>
          <a:p>
            <a:pPr marL="285750" indent="-285750">
              <a:buFont typeface="Arial" panose="020B0604020202020204" pitchFamily="34" charset="0"/>
              <a:buChar char="•"/>
            </a:pPr>
            <a:r>
              <a:rPr lang="es-ES" sz="1400" dirty="0">
                <a:latin typeface="Work Sans Light"/>
              </a:rPr>
              <a:t>Gestionar los usuarios de la empresa “Los Primos” para asegurar un acceso adecuado y controlado al sistema.</a:t>
            </a:r>
            <a:endParaRPr lang="es-ES">
              <a:ea typeface="Calibri" panose="020F0502020204030204"/>
              <a:cs typeface="Calibri" panose="020F0502020204030204"/>
            </a:endParaRPr>
          </a:p>
          <a:p>
            <a:pPr marL="285750" indent="-285750">
              <a:buFont typeface="Arial" panose="020B0604020202020204" pitchFamily="34" charset="0"/>
              <a:buChar char="•"/>
            </a:pPr>
            <a:r>
              <a:rPr lang="es-ES" sz="1400" dirty="0">
                <a:latin typeface="Work Sans Light"/>
                <a:ea typeface="+mn-lt"/>
                <a:cs typeface="+mn-lt"/>
              </a:rPr>
              <a:t>Gestionar de manera eficiente el inventario de productos en la licorera, permitiendo el seguimiento en tiempo real de los niveles de stock, ventas y entradas de productos.</a:t>
            </a:r>
          </a:p>
          <a:p>
            <a:pPr marL="285750" indent="-285750">
              <a:buFont typeface="Arial" panose="020B0604020202020204" pitchFamily="34" charset="0"/>
              <a:buChar char="•"/>
            </a:pPr>
            <a:r>
              <a:rPr lang="es-ES" sz="1400" dirty="0">
                <a:latin typeface="Work Sans Light"/>
              </a:rPr>
              <a:t>Diseñar un sistema de categorías que permita organizar y clasificar los             productos de manera eficiente, facilitando la búsqueda y gestión de inventario.</a:t>
            </a:r>
          </a:p>
          <a:p>
            <a:pPr marL="285750" indent="-285750">
              <a:buFont typeface="Arial" panose="020B0604020202020204" pitchFamily="34" charset="0"/>
              <a:buChar char="•"/>
            </a:pPr>
            <a:r>
              <a:rPr lang="es-ES" sz="1400" dirty="0">
                <a:latin typeface="Work Sans Light"/>
              </a:rPr>
              <a:t>Gestionar las transacciones de ventas, asegurando la correcta actualización de stock, así como la generación de reportes y estadísticas sobre el rendimiento de ventas.</a:t>
            </a:r>
          </a:p>
          <a:p>
            <a:pPr marL="285750" indent="-285750">
              <a:buFont typeface="Arial"/>
              <a:buChar char="•"/>
            </a:pPr>
            <a:r>
              <a:rPr lang="es-ES" sz="1400" dirty="0">
                <a:latin typeface="Work Sans Light"/>
              </a:rPr>
              <a:t>Diseñar un módulo de informes y reportes que permita visualizar los detalles de las ventas, el inventario y las transacciones de forma clara y detallada.</a:t>
            </a:r>
          </a:p>
          <a:p>
            <a:pPr marL="285750" indent="-285750">
              <a:buFont typeface="Arial" panose="020B0604020202020204" pitchFamily="34" charset="0"/>
              <a:buChar char="•"/>
            </a:pPr>
            <a:endParaRPr lang="es-ES" sz="1400" dirty="0">
              <a:latin typeface="Work Sans Light"/>
            </a:endParaRPr>
          </a:p>
          <a:p>
            <a:pPr algn="just">
              <a:buFont typeface="Arial" panose="020B0604020202020204" pitchFamily="34" charset="0"/>
              <a:buChar char="•"/>
            </a:pPr>
            <a:endParaRPr lang="es-ES">
              <a:latin typeface="Calibri" panose="020F0502020204030204"/>
              <a:ea typeface="Calibri" panose="020F0502020204030204"/>
              <a:cs typeface="Calibri" panose="020F0502020204030204"/>
            </a:endParaRPr>
          </a:p>
          <a:p>
            <a:pPr marL="285750" indent="-285750" algn="just">
              <a:buFont typeface="Arial" panose="020B0604020202020204" pitchFamily="34" charset="0"/>
              <a:buChar char="•"/>
            </a:pPr>
            <a:endParaRPr lang="es-ES" sz="1600" dirty="0">
              <a:latin typeface="Work Sans Light"/>
            </a:endParaRPr>
          </a:p>
        </p:txBody>
      </p:sp>
      <p:pic>
        <p:nvPicPr>
          <p:cNvPr id="15" name="Imagen 14" descr="Logotipo">
            <a:extLst>
              <a:ext uri="{FF2B5EF4-FFF2-40B4-BE49-F238E27FC236}">
                <a16:creationId xmlns:a16="http://schemas.microsoft.com/office/drawing/2014/main" id="{3B6ED09A-B143-A250-E116-EE9D61DD7FD1}"/>
              </a:ext>
            </a:extLst>
          </p:cNvPr>
          <p:cNvPicPr>
            <a:picLocks noChangeAspect="1"/>
          </p:cNvPicPr>
          <p:nvPr/>
        </p:nvPicPr>
        <p:blipFill>
          <a:blip r:embed="rId3"/>
          <a:stretch>
            <a:fillRect/>
          </a:stretch>
        </p:blipFill>
        <p:spPr>
          <a:xfrm>
            <a:off x="9084377" y="151139"/>
            <a:ext cx="1531244" cy="1232843"/>
          </a:xfrm>
          <a:prstGeom prst="rect">
            <a:avLst/>
          </a:prstGeom>
        </p:spPr>
      </p:pic>
      <p:pic>
        <p:nvPicPr>
          <p:cNvPr id="2" name="Imagen 1">
            <a:extLst>
              <a:ext uri="{FF2B5EF4-FFF2-40B4-BE49-F238E27FC236}">
                <a16:creationId xmlns:a16="http://schemas.microsoft.com/office/drawing/2014/main" id="{7DDA85B4-7751-BE69-43F2-90A3CA2A5C16}"/>
              </a:ext>
            </a:extLst>
          </p:cNvPr>
          <p:cNvPicPr>
            <a:picLocks noChangeAspect="1"/>
          </p:cNvPicPr>
          <p:nvPr/>
        </p:nvPicPr>
        <p:blipFill>
          <a:blip r:embed="rId4"/>
          <a:stretch>
            <a:fillRect/>
          </a:stretch>
        </p:blipFill>
        <p:spPr>
          <a:xfrm>
            <a:off x="7486135" y="2152135"/>
            <a:ext cx="4458730" cy="2903838"/>
          </a:xfrm>
          <a:prstGeom prst="rect">
            <a:avLst/>
          </a:prstGeom>
        </p:spPr>
      </p:pic>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181853" y="1711032"/>
            <a:ext cx="11447293" cy="4031873"/>
          </a:xfrm>
          <a:prstGeom prst="rect">
            <a:avLst/>
          </a:prstGeom>
          <a:noFill/>
        </p:spPr>
        <p:txBody>
          <a:bodyPr wrap="square" lIns="91440" tIns="45720" rIns="91440" bIns="45720" rtlCol="0" anchor="t">
            <a:spAutoFit/>
          </a:bodyPr>
          <a:lstStyle/>
          <a:p>
            <a:pPr algn="just"/>
            <a:r>
              <a:rPr lang="es-ES" sz="1600">
                <a:latin typeface="Work Sans Light"/>
                <a:ea typeface="+mn-lt"/>
                <a:cs typeface="+mn-lt"/>
              </a:rPr>
              <a:t>El desarrollo del Sistema de Información Web </a:t>
            </a:r>
            <a:r>
              <a:rPr lang="es-ES" sz="1600" b="1" err="1">
                <a:latin typeface="Work Sans Light"/>
                <a:ea typeface="+mn-lt"/>
                <a:cs typeface="+mn-lt"/>
              </a:rPr>
              <a:t>LiquorLogix</a:t>
            </a:r>
            <a:r>
              <a:rPr lang="es-ES" sz="1600">
                <a:latin typeface="Work Sans Light"/>
                <a:ea typeface="+mn-lt"/>
                <a:cs typeface="+mn-lt"/>
              </a:rPr>
              <a:t> tiene como propósito optimizar los procesos de gestión de inventario de la empresa </a:t>
            </a:r>
            <a:r>
              <a:rPr lang="es-ES" sz="1600" b="1">
                <a:latin typeface="Work Sans Light"/>
                <a:ea typeface="+mn-lt"/>
                <a:cs typeface="+mn-lt"/>
              </a:rPr>
              <a:t>“Los Primos”</a:t>
            </a:r>
            <a:r>
              <a:rPr lang="es-ES" sz="1600">
                <a:latin typeface="Work Sans Light"/>
                <a:ea typeface="+mn-lt"/>
                <a:cs typeface="+mn-lt"/>
              </a:rPr>
              <a:t>, brindando una solución tecnológica que resuelva las ineficiencias actuales en la administración de recursos. Actualmente, la gestión manual y desorganizada de inventarios y ventas genera inconsistencias y retrasos en la toma de decisiones, lo cual impacta negativamente en la operatividad y rentabilidad de la empresa.</a:t>
            </a:r>
            <a:endParaRPr lang="es-ES" sz="1600">
              <a:latin typeface="Work Sans Light"/>
            </a:endParaRPr>
          </a:p>
          <a:p>
            <a:pPr algn="just"/>
            <a:r>
              <a:rPr lang="es-ES" sz="1600" b="1" err="1">
                <a:latin typeface="Work Sans Light"/>
                <a:ea typeface="+mn-lt"/>
                <a:cs typeface="+mn-lt"/>
              </a:rPr>
              <a:t>LiquorLogix</a:t>
            </a:r>
            <a:r>
              <a:rPr lang="es-ES" sz="1600">
                <a:latin typeface="Work Sans Light"/>
                <a:ea typeface="+mn-lt"/>
                <a:cs typeface="+mn-lt"/>
              </a:rPr>
              <a:t> será una herramienta integral que permitirá una gestión de inventarios más eficiente, facilitando el acceso a información en tiempo real sobre existencias y transacciones. Esto proporcionará a los usuarios la capacidad de tomar decisiones rápidas y fundamentadas, mejorando la precisión de los registros de ventas y reduciendo las pérdidas. Además, al centralizar la información y automatizar tareas clave, se eliminarán las discrepancias y se mejorará la fiabilidad de los datos.</a:t>
            </a:r>
          </a:p>
          <a:p>
            <a:pPr algn="just"/>
            <a:r>
              <a:rPr lang="es-ES" sz="1600" dirty="0">
                <a:latin typeface="Work Sans Light"/>
                <a:ea typeface="+mn-lt"/>
                <a:cs typeface="+mn-lt"/>
              </a:rPr>
              <a:t>Este sistema representa una contribución significativa al sector de licoreras, ya que no solo beneficiará a </a:t>
            </a:r>
            <a:r>
              <a:rPr lang="es-ES" sz="1600" b="1" dirty="0">
                <a:latin typeface="Work Sans Light"/>
                <a:ea typeface="+mn-lt"/>
                <a:cs typeface="+mn-lt"/>
              </a:rPr>
              <a:t>“Los Primos”</a:t>
            </a:r>
            <a:r>
              <a:rPr lang="es-ES" sz="1600" dirty="0">
                <a:latin typeface="Work Sans Light"/>
                <a:ea typeface="+mn-lt"/>
                <a:cs typeface="+mn-lt"/>
              </a:rPr>
              <a:t>, sino que también ayudará a modernizar la gestión de inventarios en establecimientos similares, mejorando la competitividad y eficiencia del negocio. La implementación de </a:t>
            </a:r>
            <a:r>
              <a:rPr lang="es-ES" sz="1600" b="1" err="1">
                <a:latin typeface="Work Sans Light"/>
                <a:ea typeface="+mn-lt"/>
                <a:cs typeface="+mn-lt"/>
              </a:rPr>
              <a:t>LiquorLogix</a:t>
            </a:r>
            <a:r>
              <a:rPr lang="es-ES" sz="1600" dirty="0">
                <a:latin typeface="Work Sans Light"/>
                <a:ea typeface="+mn-lt"/>
                <a:cs typeface="+mn-lt"/>
              </a:rPr>
              <a:t> optimiza los procesos, proporciona análisis de datos valiosos y, en última instancia, apoya la sostenibilidad de los negocios en la industria, brindando una ventaja estratégica frente a la competencia.</a:t>
            </a:r>
          </a:p>
          <a:p>
            <a:pPr algn="just"/>
            <a:endParaRPr lang="es-ES" sz="1600" dirty="0">
              <a:latin typeface="Work Sans Light"/>
            </a:endParaRPr>
          </a:p>
        </p:txBody>
      </p:sp>
      <p:pic>
        <p:nvPicPr>
          <p:cNvPr id="3" name="Imagen 2" descr="Logotipo">
            <a:extLst>
              <a:ext uri="{FF2B5EF4-FFF2-40B4-BE49-F238E27FC236}">
                <a16:creationId xmlns:a16="http://schemas.microsoft.com/office/drawing/2014/main" id="{40041646-9F35-E766-3D44-9E7A27C31AC2}"/>
              </a:ext>
            </a:extLst>
          </p:cNvPr>
          <p:cNvPicPr>
            <a:picLocks noChangeAspect="1"/>
          </p:cNvPicPr>
          <p:nvPr/>
        </p:nvPicPr>
        <p:blipFill>
          <a:blip r:embed="rId3"/>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173577" y="2293953"/>
            <a:ext cx="11527547" cy="3785652"/>
          </a:xfrm>
          <a:prstGeom prst="rect">
            <a:avLst/>
          </a:prstGeom>
          <a:noFill/>
        </p:spPr>
        <p:txBody>
          <a:bodyPr wrap="square" lIns="91440" tIns="45720" rIns="91440" bIns="45720" rtlCol="0" anchor="t">
            <a:spAutoFit/>
          </a:bodyPr>
          <a:lstStyle/>
          <a:p>
            <a:pPr algn="just"/>
            <a:r>
              <a:rPr lang="es-ES" sz="1600" dirty="0">
                <a:latin typeface="Work Sans Light"/>
                <a:ea typeface="+mn-lt"/>
                <a:cs typeface="+mn-lt"/>
              </a:rPr>
              <a:t>El sistema </a:t>
            </a:r>
            <a:r>
              <a:rPr lang="es-ES" sz="1600" b="1" dirty="0" err="1">
                <a:latin typeface="Work Sans Light"/>
                <a:ea typeface="+mn-lt"/>
                <a:cs typeface="+mn-lt"/>
              </a:rPr>
              <a:t>LiquorLogix</a:t>
            </a:r>
            <a:r>
              <a:rPr lang="es-ES" sz="1600" dirty="0">
                <a:latin typeface="Work Sans Light"/>
                <a:ea typeface="+mn-lt"/>
                <a:cs typeface="+mn-lt"/>
              </a:rPr>
              <a:t> está diseñado para facilitar la gestión de inventarios en una licorera, permitiendo a los usuarios (administradores y empleados) realizar diversas operaciones clave dentro de este proceso. Las funcionalidades principales incluyen el registro de entradas y salidas de productos, la visualización de stock disponible y la gestión de ventas. Además, se incluye un módulo de caja para el manejo de transacciones, con el objetivo de optimizar las operaciones del negocio y mejorar la precisión de los registros.</a:t>
            </a:r>
            <a:endParaRPr lang="es-ES" dirty="0">
              <a:latin typeface="Work Sans Light"/>
              <a:ea typeface="+mn-lt"/>
              <a:cs typeface="+mn-lt"/>
            </a:endParaRPr>
          </a:p>
          <a:p>
            <a:pPr algn="just"/>
            <a:endParaRPr lang="es-ES" sz="1600" dirty="0">
              <a:latin typeface="Work Sans Light"/>
              <a:ea typeface="+mn-lt"/>
              <a:cs typeface="+mn-lt"/>
            </a:endParaRPr>
          </a:p>
          <a:p>
            <a:pPr algn="just"/>
            <a:r>
              <a:rPr lang="es-ES" sz="1600" dirty="0">
                <a:latin typeface="Work Sans Light"/>
                <a:ea typeface="+mn-lt"/>
                <a:cs typeface="+mn-lt"/>
              </a:rPr>
              <a:t>El sistema está específicamente orientado a la </a:t>
            </a:r>
            <a:r>
              <a:rPr lang="es-ES" sz="1600" b="1" dirty="0">
                <a:latin typeface="Work Sans Light"/>
                <a:ea typeface="+mn-lt"/>
                <a:cs typeface="+mn-lt"/>
              </a:rPr>
              <a:t>gestión de inventarios</a:t>
            </a:r>
            <a:r>
              <a:rPr lang="es-ES" sz="1600" dirty="0">
                <a:latin typeface="Work Sans Light"/>
                <a:ea typeface="+mn-lt"/>
                <a:cs typeface="+mn-lt"/>
              </a:rPr>
              <a:t>, excluyendo funcionalidades que no están relacionadas directamente con este proceso, como la gestión de recursos humanos, marketing digital y gestión de distribuidores. Este enfoque permite una mayor especialización en el control de productos y ventas, optimizando los procesos operativos dentro de la licorera.</a:t>
            </a:r>
            <a:endParaRPr lang="es-ES" dirty="0">
              <a:latin typeface="Work Sans Light"/>
              <a:ea typeface="+mn-lt"/>
              <a:cs typeface="+mn-lt"/>
            </a:endParaRPr>
          </a:p>
          <a:p>
            <a:pPr algn="just"/>
            <a:endParaRPr lang="es-ES" sz="1600" dirty="0">
              <a:latin typeface="Work Sans Light"/>
              <a:ea typeface="+mn-lt"/>
              <a:cs typeface="+mn-lt"/>
            </a:endParaRPr>
          </a:p>
          <a:p>
            <a:pPr algn="just"/>
            <a:r>
              <a:rPr lang="es-ES" sz="1600" dirty="0">
                <a:latin typeface="Work Sans Light"/>
                <a:ea typeface="+mn-lt"/>
                <a:cs typeface="+mn-lt"/>
              </a:rPr>
              <a:t>En cuanto a la </a:t>
            </a:r>
            <a:r>
              <a:rPr lang="es-ES" sz="1600" b="1" dirty="0">
                <a:latin typeface="Work Sans Light"/>
                <a:ea typeface="+mn-lt"/>
                <a:cs typeface="+mn-lt"/>
              </a:rPr>
              <a:t>tecnología utilizada</a:t>
            </a:r>
            <a:r>
              <a:rPr lang="es-ES" sz="1600" dirty="0">
                <a:latin typeface="Work Sans Light"/>
                <a:ea typeface="+mn-lt"/>
                <a:cs typeface="+mn-lt"/>
              </a:rPr>
              <a:t>, el back-</a:t>
            </a:r>
            <a:r>
              <a:rPr lang="es-ES" sz="1600" dirty="0" err="1">
                <a:latin typeface="Work Sans Light"/>
                <a:ea typeface="+mn-lt"/>
                <a:cs typeface="+mn-lt"/>
              </a:rPr>
              <a:t>end</a:t>
            </a:r>
            <a:r>
              <a:rPr lang="es-ES" sz="1600" dirty="0">
                <a:latin typeface="Work Sans Light"/>
                <a:ea typeface="+mn-lt"/>
                <a:cs typeface="+mn-lt"/>
              </a:rPr>
              <a:t> del sistema será desarrollado con </a:t>
            </a:r>
            <a:r>
              <a:rPr lang="es-ES" sz="1600" b="1" dirty="0">
                <a:latin typeface="Work Sans Light"/>
                <a:ea typeface="+mn-lt"/>
                <a:cs typeface="+mn-lt"/>
              </a:rPr>
              <a:t>PHP</a:t>
            </a:r>
            <a:r>
              <a:rPr lang="es-ES" sz="1600" dirty="0">
                <a:latin typeface="Work Sans Light"/>
                <a:ea typeface="+mn-lt"/>
                <a:cs typeface="+mn-lt"/>
              </a:rPr>
              <a:t>, mientras que el </a:t>
            </a:r>
            <a:r>
              <a:rPr lang="es-ES" sz="1600" dirty="0" err="1">
                <a:latin typeface="Work Sans Light"/>
                <a:ea typeface="+mn-lt"/>
                <a:cs typeface="+mn-lt"/>
              </a:rPr>
              <a:t>front-end</a:t>
            </a:r>
            <a:r>
              <a:rPr lang="es-ES" sz="1600" dirty="0">
                <a:latin typeface="Work Sans Light"/>
                <a:ea typeface="+mn-lt"/>
                <a:cs typeface="+mn-lt"/>
              </a:rPr>
              <a:t> se implementará utilizando </a:t>
            </a:r>
            <a:r>
              <a:rPr lang="es-ES" sz="1600" b="1" dirty="0">
                <a:latin typeface="Work Sans Light"/>
                <a:ea typeface="+mn-lt"/>
                <a:cs typeface="+mn-lt"/>
              </a:rPr>
              <a:t>JavaScript</a:t>
            </a:r>
            <a:r>
              <a:rPr lang="es-ES" sz="1600" dirty="0">
                <a:latin typeface="Work Sans Light"/>
                <a:ea typeface="+mn-lt"/>
                <a:cs typeface="+mn-lt"/>
              </a:rPr>
              <a:t>, </a:t>
            </a:r>
            <a:r>
              <a:rPr lang="es-ES" sz="1600" b="1" dirty="0">
                <a:latin typeface="Work Sans Light"/>
                <a:ea typeface="+mn-lt"/>
                <a:cs typeface="+mn-lt"/>
              </a:rPr>
              <a:t>HTML</a:t>
            </a:r>
            <a:r>
              <a:rPr lang="es-ES" sz="1600" dirty="0">
                <a:latin typeface="Work Sans Light"/>
                <a:ea typeface="+mn-lt"/>
                <a:cs typeface="+mn-lt"/>
              </a:rPr>
              <a:t> y </a:t>
            </a:r>
            <a:r>
              <a:rPr lang="es-ES" sz="1600" b="1" dirty="0">
                <a:latin typeface="Work Sans Light"/>
                <a:ea typeface="+mn-lt"/>
                <a:cs typeface="+mn-lt"/>
              </a:rPr>
              <a:t>CSS</a:t>
            </a:r>
            <a:r>
              <a:rPr lang="es-ES" sz="1600" dirty="0">
                <a:latin typeface="Work Sans Light"/>
                <a:ea typeface="+mn-lt"/>
                <a:cs typeface="+mn-lt"/>
              </a:rPr>
              <a:t>. Para la gestión de datos, se utilizará </a:t>
            </a:r>
            <a:r>
              <a:rPr lang="es-ES" sz="1600" b="1" dirty="0">
                <a:latin typeface="Work Sans Light"/>
                <a:ea typeface="+mn-lt"/>
                <a:cs typeface="+mn-lt"/>
              </a:rPr>
              <a:t>MySQL</a:t>
            </a:r>
            <a:r>
              <a:rPr lang="es-ES" sz="1600" dirty="0">
                <a:latin typeface="Work Sans Light"/>
                <a:ea typeface="+mn-lt"/>
                <a:cs typeface="+mn-lt"/>
              </a:rPr>
              <a:t> como sistema de gestión de bases de datos, asegurando la eficiencia y escalabilidad del sistema.</a:t>
            </a:r>
            <a:endParaRPr lang="es-ES" dirty="0">
              <a:latin typeface="Work Sans Light"/>
            </a:endParaRPr>
          </a:p>
          <a:p>
            <a:pPr algn="just"/>
            <a:endParaRPr lang="es-ES" sz="1600" dirty="0">
              <a:latin typeface="Work Sans Light"/>
            </a:endParaRPr>
          </a:p>
        </p:txBody>
      </p:sp>
      <p:pic>
        <p:nvPicPr>
          <p:cNvPr id="3" name="Imagen 2" descr="Logotipo">
            <a:extLst>
              <a:ext uri="{FF2B5EF4-FFF2-40B4-BE49-F238E27FC236}">
                <a16:creationId xmlns:a16="http://schemas.microsoft.com/office/drawing/2014/main" id="{04D2D69E-1E5F-6C50-1193-9CABC3FA570C}"/>
              </a:ext>
            </a:extLst>
          </p:cNvPr>
          <p:cNvPicPr>
            <a:picLocks noChangeAspect="1"/>
          </p:cNvPicPr>
          <p:nvPr/>
        </p:nvPicPr>
        <p:blipFill>
          <a:blip r:embed="rId3"/>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7248921" y="1713904"/>
            <a:ext cx="4654608" cy="5324535"/>
          </a:xfrm>
          <a:prstGeom prst="rect">
            <a:avLst/>
          </a:prstGeom>
          <a:noFill/>
        </p:spPr>
        <p:txBody>
          <a:bodyPr wrap="square" lIns="91440" tIns="45720" rIns="91440" bIns="45720" rtlCol="0" anchor="t">
            <a:spAutoFit/>
          </a:bodyPr>
          <a:lstStyle/>
          <a:p>
            <a:pPr algn="just"/>
            <a:r>
              <a:rPr lang="es-ES" sz="1600" dirty="0">
                <a:latin typeface="Work Sans Light"/>
                <a:ea typeface="+mn-lt"/>
                <a:cs typeface="+mn-lt"/>
              </a:rPr>
              <a:t>El sistema </a:t>
            </a:r>
            <a:r>
              <a:rPr lang="es-ES" sz="1600" b="1" err="1">
                <a:latin typeface="Work Sans Light"/>
                <a:ea typeface="+mn-lt"/>
                <a:cs typeface="+mn-lt"/>
              </a:rPr>
              <a:t>LiquorLogix</a:t>
            </a:r>
            <a:r>
              <a:rPr lang="es-ES" sz="1600" dirty="0">
                <a:latin typeface="Work Sans Light"/>
                <a:ea typeface="+mn-lt"/>
                <a:cs typeface="+mn-lt"/>
              </a:rPr>
              <a:t> está enfocado exclusivamente en la </a:t>
            </a:r>
            <a:r>
              <a:rPr lang="es-ES" sz="1600" b="1" dirty="0">
                <a:latin typeface="Work Sans Light"/>
                <a:ea typeface="+mn-lt"/>
                <a:cs typeface="+mn-lt"/>
              </a:rPr>
              <a:t>gestión de inventarios</a:t>
            </a:r>
            <a:r>
              <a:rPr lang="es-ES" sz="1600" dirty="0">
                <a:latin typeface="Work Sans Light"/>
                <a:ea typeface="+mn-lt"/>
                <a:cs typeface="+mn-lt"/>
              </a:rPr>
              <a:t>, el </a:t>
            </a:r>
            <a:r>
              <a:rPr lang="es-ES" sz="1600" b="1" dirty="0">
                <a:latin typeface="Work Sans Light"/>
                <a:ea typeface="+mn-lt"/>
                <a:cs typeface="+mn-lt"/>
              </a:rPr>
              <a:t>registro de ventas</a:t>
            </a:r>
            <a:r>
              <a:rPr lang="es-ES" sz="1600" dirty="0">
                <a:latin typeface="Work Sans Light"/>
                <a:ea typeface="+mn-lt"/>
                <a:cs typeface="+mn-lt"/>
              </a:rPr>
              <a:t> y la </a:t>
            </a:r>
            <a:r>
              <a:rPr lang="es-ES" sz="1600" b="1" dirty="0">
                <a:latin typeface="Work Sans Light"/>
                <a:ea typeface="+mn-lt"/>
                <a:cs typeface="+mn-lt"/>
              </a:rPr>
              <a:t>generación de informes financieros</a:t>
            </a:r>
            <a:r>
              <a:rPr lang="es-ES" sz="1600" dirty="0">
                <a:latin typeface="Work Sans Light"/>
                <a:ea typeface="+mn-lt"/>
                <a:cs typeface="+mn-lt"/>
              </a:rPr>
              <a:t> en establecimientos de bebidas alcohólicas. Las funcionalidades de este sistema están diseñadas para optimizar el control de productos, la gestión de transacciones de ventas y el análisis financiero de la licorera, excluyendo otras áreas como la </a:t>
            </a:r>
            <a:r>
              <a:rPr lang="es-ES" sz="1600" b="1" dirty="0">
                <a:latin typeface="Work Sans Light"/>
                <a:ea typeface="+mn-lt"/>
                <a:cs typeface="+mn-lt"/>
              </a:rPr>
              <a:t>gestión de recursos humanos</a:t>
            </a:r>
            <a:r>
              <a:rPr lang="es-ES" sz="1600" dirty="0">
                <a:latin typeface="Work Sans Light"/>
                <a:ea typeface="+mn-lt"/>
                <a:cs typeface="+mn-lt"/>
              </a:rPr>
              <a:t>, el </a:t>
            </a:r>
            <a:r>
              <a:rPr lang="es-ES" sz="1600" b="1" dirty="0">
                <a:latin typeface="Work Sans Light"/>
                <a:ea typeface="+mn-lt"/>
                <a:cs typeface="+mn-lt"/>
              </a:rPr>
              <a:t>marketing digital</a:t>
            </a:r>
            <a:r>
              <a:rPr lang="es-ES" sz="1600" dirty="0">
                <a:latin typeface="Work Sans Light"/>
                <a:ea typeface="+mn-lt"/>
                <a:cs typeface="+mn-lt"/>
              </a:rPr>
              <a:t> y la </a:t>
            </a:r>
            <a:r>
              <a:rPr lang="es-ES" sz="1600" b="1" dirty="0">
                <a:latin typeface="Work Sans Light"/>
                <a:ea typeface="+mn-lt"/>
                <a:cs typeface="+mn-lt"/>
              </a:rPr>
              <a:t>gestión de distribuidores</a:t>
            </a:r>
            <a:r>
              <a:rPr lang="es-ES" sz="1600" dirty="0">
                <a:latin typeface="Work Sans Light"/>
                <a:ea typeface="+mn-lt"/>
                <a:cs typeface="+mn-lt"/>
              </a:rPr>
              <a:t>. Esta delimitación asegura que el proyecto se concentre en cubrir de manera eficaz las necesidades operativas y administrativas relacionadas directamente con el inventario y las ventas de la licorera, sin abarcar otros aspectos no esenciales para su funcionamiento.</a:t>
            </a:r>
          </a:p>
          <a:p>
            <a:pPr algn="just"/>
            <a:endParaRPr lang="es-ES" sz="1600" dirty="0">
              <a:latin typeface="Work Sans Light" pitchFamily="2" charset="77"/>
              <a:ea typeface="Calibri"/>
              <a:cs typeface="Calibri"/>
            </a:endParaRPr>
          </a:p>
          <a:p>
            <a:pPr algn="just"/>
            <a:endParaRPr lang="es-MX" dirty="0">
              <a:latin typeface="Work Sans Light" pitchFamily="2" charset="77"/>
            </a:endParaRPr>
          </a:p>
          <a:p>
            <a:pPr algn="just"/>
            <a:endParaRPr lang="es-MX" dirty="0">
              <a:latin typeface="Work Sans Light" pitchFamily="2" charset="77"/>
            </a:endParaRPr>
          </a:p>
        </p:txBody>
      </p:sp>
      <p:pic>
        <p:nvPicPr>
          <p:cNvPr id="3" name="Imagen 2" descr="Logotipo">
            <a:extLst>
              <a:ext uri="{FF2B5EF4-FFF2-40B4-BE49-F238E27FC236}">
                <a16:creationId xmlns:a16="http://schemas.microsoft.com/office/drawing/2014/main" id="{24E97D07-4E4C-211C-4A88-9F72B3583312}"/>
              </a:ext>
            </a:extLst>
          </p:cNvPr>
          <p:cNvPicPr>
            <a:picLocks noChangeAspect="1"/>
          </p:cNvPicPr>
          <p:nvPr/>
        </p:nvPicPr>
        <p:blipFill>
          <a:blip r:embed="rId3"/>
          <a:stretch>
            <a:fillRect/>
          </a:stretch>
        </p:blipFill>
        <p:spPr>
          <a:xfrm>
            <a:off x="9178971" y="38693"/>
            <a:ext cx="1620408" cy="1397351"/>
          </a:xfrm>
          <a:prstGeom prst="rect">
            <a:avLst/>
          </a:prstGeom>
        </p:spPr>
      </p:pic>
      <p:pic>
        <p:nvPicPr>
          <p:cNvPr id="4" name="Imagen 3" descr="Tabla&#10;&#10;Descripción generada automáticamente">
            <a:extLst>
              <a:ext uri="{FF2B5EF4-FFF2-40B4-BE49-F238E27FC236}">
                <a16:creationId xmlns:a16="http://schemas.microsoft.com/office/drawing/2014/main" id="{8890ED82-9501-A20E-19BE-B0C3DC60AAFD}"/>
              </a:ext>
            </a:extLst>
          </p:cNvPr>
          <p:cNvPicPr>
            <a:picLocks noChangeAspect="1"/>
          </p:cNvPicPr>
          <p:nvPr/>
        </p:nvPicPr>
        <p:blipFill>
          <a:blip r:embed="rId4"/>
          <a:stretch>
            <a:fillRect/>
          </a:stretch>
        </p:blipFill>
        <p:spPr>
          <a:xfrm>
            <a:off x="283030" y="1446434"/>
            <a:ext cx="6509657" cy="3377305"/>
          </a:xfrm>
          <a:prstGeom prst="rect">
            <a:avLst/>
          </a:prstGeom>
        </p:spPr>
      </p:pic>
      <p:pic>
        <p:nvPicPr>
          <p:cNvPr id="5" name="Imagen 4" descr="Tabla&#10;&#10;Descripción generada automáticamente">
            <a:extLst>
              <a:ext uri="{FF2B5EF4-FFF2-40B4-BE49-F238E27FC236}">
                <a16:creationId xmlns:a16="http://schemas.microsoft.com/office/drawing/2014/main" id="{6137DF30-856C-8F8F-1807-A5E8D6E28011}"/>
              </a:ext>
            </a:extLst>
          </p:cNvPr>
          <p:cNvPicPr>
            <a:picLocks noChangeAspect="1"/>
          </p:cNvPicPr>
          <p:nvPr/>
        </p:nvPicPr>
        <p:blipFill>
          <a:blip r:embed="rId5"/>
          <a:stretch>
            <a:fillRect/>
          </a:stretch>
        </p:blipFill>
        <p:spPr>
          <a:xfrm>
            <a:off x="283028" y="4819462"/>
            <a:ext cx="6509659" cy="1812846"/>
          </a:xfrm>
          <a:prstGeom prst="rect">
            <a:avLst/>
          </a:prstGeom>
        </p:spPr>
      </p:pic>
    </p:spTree>
    <p:extLst>
      <p:ext uri="{BB962C8B-B14F-4D97-AF65-F5344CB8AC3E}">
        <p14:creationId xmlns:p14="http://schemas.microsoft.com/office/powerpoint/2010/main" val="278382664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3832</TotalTime>
  <Words>1167</Words>
  <Application>Microsoft Office PowerPoint</Application>
  <PresentationFormat>Panorámica</PresentationFormat>
  <Paragraphs>93</Paragraphs>
  <Slides>11</Slides>
  <Notes>8</Notes>
  <HiddenSlides>0</HiddenSlides>
  <MMClips>0</MMClips>
  <ScaleCrop>false</ScaleCrop>
  <HeadingPairs>
    <vt:vector size="4" baseType="variant">
      <vt:variant>
        <vt:lpstr>Tema</vt:lpstr>
      </vt:variant>
      <vt:variant>
        <vt:i4>1</vt:i4>
      </vt:variant>
      <vt:variant>
        <vt:lpstr>Títulos de diapositiva</vt:lpstr>
      </vt:variant>
      <vt:variant>
        <vt:i4>11</vt:i4>
      </vt:variant>
    </vt:vector>
  </HeadingPairs>
  <TitlesOfParts>
    <vt:vector size="12" baseType="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johan sepulveda</cp:lastModifiedBy>
  <cp:revision>221</cp:revision>
  <dcterms:created xsi:type="dcterms:W3CDTF">2020-10-01T23:51:28Z</dcterms:created>
  <dcterms:modified xsi:type="dcterms:W3CDTF">2024-12-09T20:04:24Z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